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75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.1.55\Servidor\T&#201;CNICO\FISCALIZA&#199;&#195;O\Relat&#243;rios%20Fiscaliza&#231;&#227;o%202015\Fiscaliza&#231;&#227;o%202015%20para%20Portal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.1.55\Servidor\T&#201;CNICO\FISCALIZA&#199;&#195;O\Relat&#243;rios%20Fiscaliza&#231;&#227;o%202015\Fiscaliza&#231;&#227;o%202015%20para%20Portal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.1.55\Servidor\T&#201;CNICO\FISCALIZA&#199;&#195;O\Relat&#243;rios%20Fiscaliza&#231;&#227;o%202015\Fiscaliza&#231;&#227;o%202015%20para%20Portal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.1.55\Servidor\T&#201;CNICO\FISCALIZA&#199;&#195;O\Relat&#243;rios%20Fiscaliza&#231;&#227;o%202015\Fiscaliza&#231;&#227;o%202015%20para%20Portal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.1.55\Servidor\T&#201;CNICO\FISCALIZA&#199;&#195;O\Relat&#243;rios%20Fiscaliza&#231;&#227;o%202015\Fiscaliza&#231;&#227;o%202015%20para%20Portal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Total VF 2015 = </a:t>
            </a:r>
            <a:r>
              <a:rPr lang="en-US" dirty="0" smtClean="0"/>
              <a:t>2068</a:t>
            </a:r>
            <a:endParaRPr lang="en-US" dirty="0"/>
          </a:p>
        </c:rich>
      </c:tx>
      <c:layout>
        <c:manualLayout>
          <c:xMode val="edge"/>
          <c:yMode val="edge"/>
          <c:x val="0.72263971241571956"/>
          <c:y val="0.9239478198112322"/>
        </c:manualLayout>
      </c:layout>
      <c:overlay val="0"/>
      <c:spPr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4.4636053214354973E-2"/>
          <c:w val="0.85864514869525621"/>
          <c:h val="0.853708770361405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'[Fiscalização 2015 para Portal.xls]VF'!$A$2</c:f>
              <c:strCache>
                <c:ptCount val="1"/>
                <c:pt idx="0">
                  <c:v>Janeiro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019283746556485E-2"/>
                  <c:y val="-2.1131400706820389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Portal.xls]VF'!$B$1</c:f>
              <c:strCache>
                <c:ptCount val="1"/>
                <c:pt idx="0">
                  <c:v>Visitas Fisicais Realizadas 2015</c:v>
                </c:pt>
              </c:strCache>
            </c:strRef>
          </c:cat>
          <c:val>
            <c:numRef>
              <c:f>'[Fiscalização 2015 para Portal.xls]VF'!$B$2</c:f>
              <c:numCache>
                <c:formatCode>General</c:formatCode>
                <c:ptCount val="1"/>
                <c:pt idx="0">
                  <c:v>209</c:v>
                </c:pt>
              </c:numCache>
            </c:numRef>
          </c:val>
        </c:ser>
        <c:ser>
          <c:idx val="1"/>
          <c:order val="1"/>
          <c:tx>
            <c:strRef>
              <c:f>'[Fiscalização 2015 para Portal.xls]VF'!$A$3</c:f>
              <c:strCache>
                <c:ptCount val="1"/>
                <c:pt idx="0">
                  <c:v>Fevereiro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23140495867753E-2"/>
                  <c:y val="-1.056570035341020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Portal.xls]VF'!$B$1</c:f>
              <c:strCache>
                <c:ptCount val="1"/>
                <c:pt idx="0">
                  <c:v>Visitas Fisicais Realizadas 2015</c:v>
                </c:pt>
              </c:strCache>
            </c:strRef>
          </c:cat>
          <c:val>
            <c:numRef>
              <c:f>'[Fiscalização 2015 para Portal.xls]VF'!$B$3</c:f>
              <c:numCache>
                <c:formatCode>General</c:formatCode>
                <c:ptCount val="1"/>
                <c:pt idx="0">
                  <c:v>141</c:v>
                </c:pt>
              </c:numCache>
            </c:numRef>
          </c:val>
        </c:ser>
        <c:ser>
          <c:idx val="2"/>
          <c:order val="2"/>
          <c:tx>
            <c:strRef>
              <c:f>'[Fiscalização 2015 para Portal.xls]VF'!$A$4</c:f>
              <c:strCache>
                <c:ptCount val="1"/>
                <c:pt idx="0">
                  <c:v>Março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62722009117821E-2"/>
                  <c:y val="-1.0016694490818032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Portal.xls]VF'!$B$1</c:f>
              <c:strCache>
                <c:ptCount val="1"/>
                <c:pt idx="0">
                  <c:v>Visitas Fisicais Realizadas 2015</c:v>
                </c:pt>
              </c:strCache>
            </c:strRef>
          </c:cat>
          <c:val>
            <c:numRef>
              <c:f>'[Fiscalização 2015 para Portal.xls]VF'!$B$4</c:f>
              <c:numCache>
                <c:formatCode>General</c:formatCode>
                <c:ptCount val="1"/>
                <c:pt idx="0">
                  <c:v>226</c:v>
                </c:pt>
              </c:numCache>
            </c:numRef>
          </c:val>
        </c:ser>
        <c:ser>
          <c:idx val="3"/>
          <c:order val="3"/>
          <c:tx>
            <c:strRef>
              <c:f>'[Fiscalização 2015 para Portal.xls]VF'!$A$5</c:f>
              <c:strCache>
                <c:ptCount val="1"/>
                <c:pt idx="0">
                  <c:v>Abril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8098821875487142E-3"/>
                  <c:y val="-2.131452683606536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Portal.xls]VF'!$B$1</c:f>
              <c:strCache>
                <c:ptCount val="1"/>
                <c:pt idx="0">
                  <c:v>Visitas Fisicais Realizadas 2015</c:v>
                </c:pt>
              </c:strCache>
            </c:strRef>
          </c:cat>
          <c:val>
            <c:numRef>
              <c:f>'[Fiscalização 2015 para Portal.xls]VF'!$B$5</c:f>
              <c:numCache>
                <c:formatCode>General</c:formatCode>
                <c:ptCount val="1"/>
                <c:pt idx="0">
                  <c:v>110</c:v>
                </c:pt>
              </c:numCache>
            </c:numRef>
          </c:val>
        </c:ser>
        <c:ser>
          <c:idx val="4"/>
          <c:order val="4"/>
          <c:tx>
            <c:strRef>
              <c:f>'[Fiscalização 2015 para Portal.xls]VF'!$A$6</c:f>
              <c:strCache>
                <c:ptCount val="1"/>
                <c:pt idx="0">
                  <c:v>Maio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Portal.xls]VF'!$B$1</c:f>
              <c:strCache>
                <c:ptCount val="1"/>
                <c:pt idx="0">
                  <c:v>Visitas Fisicais Realizadas 2015</c:v>
                </c:pt>
              </c:strCache>
            </c:strRef>
          </c:cat>
          <c:val>
            <c:numRef>
              <c:f>'[Fiscalização 2015 para Portal.xls]VF'!$B$6</c:f>
              <c:numCache>
                <c:formatCode>General</c:formatCode>
                <c:ptCount val="1"/>
                <c:pt idx="0">
                  <c:v>149</c:v>
                </c:pt>
              </c:numCache>
            </c:numRef>
          </c:val>
        </c:ser>
        <c:ser>
          <c:idx val="5"/>
          <c:order val="5"/>
          <c:tx>
            <c:strRef>
              <c:f>'[Fiscalização 2015 para Portal.xls]VF'!$A$7</c:f>
              <c:strCache>
                <c:ptCount val="1"/>
                <c:pt idx="0">
                  <c:v>Junho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Portal.xls]VF'!$B$1</c:f>
              <c:strCache>
                <c:ptCount val="1"/>
                <c:pt idx="0">
                  <c:v>Visitas Fisicais Realizadas 2015</c:v>
                </c:pt>
              </c:strCache>
            </c:strRef>
          </c:cat>
          <c:val>
            <c:numRef>
              <c:f>'[Fiscalização 2015 para Portal.xls]VF'!$B$7</c:f>
              <c:numCache>
                <c:formatCode>General</c:formatCode>
                <c:ptCount val="1"/>
                <c:pt idx="0">
                  <c:v>184</c:v>
                </c:pt>
              </c:numCache>
            </c:numRef>
          </c:val>
        </c:ser>
        <c:ser>
          <c:idx val="6"/>
          <c:order val="6"/>
          <c:tx>
            <c:strRef>
              <c:f>'[Fiscalização 2015 para Portal.xls]VF'!$A$8</c:f>
              <c:strCache>
                <c:ptCount val="1"/>
                <c:pt idx="0">
                  <c:v>Julho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6061112250660478E-3"/>
                  <c:y val="-1.0016694490818032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Portal.xls]VF'!$B$1</c:f>
              <c:strCache>
                <c:ptCount val="1"/>
                <c:pt idx="0">
                  <c:v>Visitas Fisicais Realizadas 2015</c:v>
                </c:pt>
              </c:strCache>
            </c:strRef>
          </c:cat>
          <c:val>
            <c:numRef>
              <c:f>'[Fiscalização 2015 para Portal.xls]VF'!$B$8</c:f>
              <c:numCache>
                <c:formatCode>General</c:formatCode>
                <c:ptCount val="1"/>
                <c:pt idx="0">
                  <c:v>230</c:v>
                </c:pt>
              </c:numCache>
            </c:numRef>
          </c:val>
        </c:ser>
        <c:ser>
          <c:idx val="7"/>
          <c:order val="7"/>
          <c:tx>
            <c:strRef>
              <c:f>'[Fiscalização 2015 para Portal.xls]VF'!$A$9</c:f>
              <c:strCache>
                <c:ptCount val="1"/>
                <c:pt idx="0">
                  <c:v>Agosto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010185375110084E-2"/>
                  <c:y val="-2.3372287145242036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Portal.xls]VF'!$B$1</c:f>
              <c:strCache>
                <c:ptCount val="1"/>
                <c:pt idx="0">
                  <c:v>Visitas Fisicais Realizadas 2015</c:v>
                </c:pt>
              </c:strCache>
            </c:strRef>
          </c:cat>
          <c:val>
            <c:numRef>
              <c:f>'[Fiscalização 2015 para Portal.xls]VF'!$B$9</c:f>
              <c:numCache>
                <c:formatCode>General</c:formatCode>
                <c:ptCount val="1"/>
                <c:pt idx="0">
                  <c:v>185</c:v>
                </c:pt>
              </c:numCache>
            </c:numRef>
          </c:val>
        </c:ser>
        <c:ser>
          <c:idx val="8"/>
          <c:order val="8"/>
          <c:tx>
            <c:strRef>
              <c:f>'[Fiscalização 2015 para Portal.xls]VF'!$A$10</c:f>
              <c:strCache>
                <c:ptCount val="1"/>
                <c:pt idx="0">
                  <c:v>Setembro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12222450132097E-2"/>
                  <c:y val="-1.335559265442407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Portal.xls]VF'!$B$1</c:f>
              <c:strCache>
                <c:ptCount val="1"/>
                <c:pt idx="0">
                  <c:v>Visitas Fisicais Realizadas 2015</c:v>
                </c:pt>
              </c:strCache>
            </c:strRef>
          </c:cat>
          <c:val>
            <c:numRef>
              <c:f>'[Fiscalização 2015 para Portal.xls]VF'!$B$10</c:f>
              <c:numCache>
                <c:formatCode>General</c:formatCode>
                <c:ptCount val="1"/>
                <c:pt idx="0">
                  <c:v>189</c:v>
                </c:pt>
              </c:numCache>
            </c:numRef>
          </c:val>
        </c:ser>
        <c:ser>
          <c:idx val="9"/>
          <c:order val="9"/>
          <c:tx>
            <c:strRef>
              <c:f>'[Fiscalização 2015 para Portal.xls]VF'!$A$11</c:f>
              <c:strCache>
                <c:ptCount val="1"/>
                <c:pt idx="0">
                  <c:v>Outubro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616296600176204E-2"/>
                  <c:y val="-1.3355592654424039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Portal.xls]VF'!$B$1</c:f>
              <c:strCache>
                <c:ptCount val="1"/>
                <c:pt idx="0">
                  <c:v>Visitas Fisicais Realizadas 2015</c:v>
                </c:pt>
              </c:strCache>
            </c:strRef>
          </c:cat>
          <c:val>
            <c:numRef>
              <c:f>'[Fiscalização 2015 para Portal.xls]VF'!$B$11</c:f>
              <c:numCache>
                <c:formatCode>General</c:formatCode>
                <c:ptCount val="1"/>
                <c:pt idx="0">
                  <c:v>162</c:v>
                </c:pt>
              </c:numCache>
            </c:numRef>
          </c:val>
        </c:ser>
        <c:ser>
          <c:idx val="10"/>
          <c:order val="10"/>
          <c:tx>
            <c:strRef>
              <c:f>'[Fiscalização 2015 para Portal.xls]VF'!$A$12</c:f>
              <c:strCache>
                <c:ptCount val="1"/>
                <c:pt idx="0">
                  <c:v>Novembro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616296600176204E-2"/>
                  <c:y val="-3.0050083472454095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Portal.xls]VF'!$B$1</c:f>
              <c:strCache>
                <c:ptCount val="1"/>
                <c:pt idx="0">
                  <c:v>Visitas Fisicais Realizadas 2015</c:v>
                </c:pt>
              </c:strCache>
            </c:strRef>
          </c:cat>
          <c:val>
            <c:numRef>
              <c:f>'[Fiscalização 2015 para Portal.xls]VF'!$B$12</c:f>
              <c:numCache>
                <c:formatCode>General</c:formatCode>
                <c:ptCount val="1"/>
                <c:pt idx="0">
                  <c:v>139</c:v>
                </c:pt>
              </c:numCache>
            </c:numRef>
          </c:val>
        </c:ser>
        <c:ser>
          <c:idx val="11"/>
          <c:order val="11"/>
          <c:tx>
            <c:strRef>
              <c:f>'[Fiscalização 2015 para Portal.xls]VF'!$A$13</c:f>
              <c:strCache>
                <c:ptCount val="1"/>
                <c:pt idx="0">
                  <c:v>Dezembro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414259525154113E-2"/>
                  <c:y val="-2.6711185308848077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Portal.xls]VF'!$B$1</c:f>
              <c:strCache>
                <c:ptCount val="1"/>
                <c:pt idx="0">
                  <c:v>Visitas Fisicais Realizadas 2015</c:v>
                </c:pt>
              </c:strCache>
            </c:strRef>
          </c:cat>
          <c:val>
            <c:numRef>
              <c:f>'[Fiscalização 2015 para Portal.xls]VF'!$B$13</c:f>
              <c:numCache>
                <c:formatCode>General</c:formatCode>
                <c:ptCount val="1"/>
                <c:pt idx="0">
                  <c:v>144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987008"/>
        <c:axId val="32988544"/>
        <c:axId val="0"/>
      </c:bar3DChart>
      <c:catAx>
        <c:axId val="32987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2988544"/>
        <c:crosses val="autoZero"/>
        <c:auto val="1"/>
        <c:lblAlgn val="ctr"/>
        <c:lblOffset val="100"/>
        <c:noMultiLvlLbl val="0"/>
      </c:catAx>
      <c:valAx>
        <c:axId val="329885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2987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4089541588697614"/>
          <c:y val="2.8808566685055013E-2"/>
          <c:w val="0.15108779607513206"/>
          <c:h val="0.8404658902332203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600" b="1"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'[Fiscalização 2015 para Portal.xls]Áreas'!$A$18</c:f>
              <c:strCache>
                <c:ptCount val="1"/>
                <c:pt idx="0">
                  <c:v>Saúde Coletiva/Vigilância Sanitária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80683174444959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Portal.xls]Áreas'!$B$17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'[Fiscalização 2015 para Portal.xls]Áreas'!$B$18</c:f>
              <c:numCache>
                <c:formatCode>General</c:formatCode>
                <c:ptCount val="1"/>
                <c:pt idx="0">
                  <c:v>44</c:v>
                </c:pt>
              </c:numCache>
            </c:numRef>
          </c:val>
        </c:ser>
        <c:ser>
          <c:idx val="1"/>
          <c:order val="1"/>
          <c:tx>
            <c:strRef>
              <c:f>'[Fiscalização 2015 para Portal.xls]Áreas'!$A$19</c:f>
              <c:strCache>
                <c:ptCount val="1"/>
                <c:pt idx="0">
                  <c:v>Saúde Coletiva/Atenção Básica de Saúde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80683174444959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Portal.xls]Áreas'!$B$17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'[Fiscalização 2015 para Portal.xls]Áreas'!$B$19</c:f>
              <c:numCache>
                <c:formatCode>General</c:formatCode>
                <c:ptCount val="1"/>
                <c:pt idx="0">
                  <c:v>73</c:v>
                </c:pt>
              </c:numCache>
            </c:numRef>
          </c:val>
        </c:ser>
        <c:ser>
          <c:idx val="2"/>
          <c:order val="2"/>
          <c:tx>
            <c:strRef>
              <c:f>'[Fiscalização 2015 para Portal.xls]Áreas'!$A$20</c:f>
              <c:strCache>
                <c:ptCount val="1"/>
                <c:pt idx="0">
                  <c:v>Saúde Coletiva/Assistência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9608691345719064E-3"/>
                  <c:y val="-1.2288786482334868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Portal.xls]Áreas'!$B$17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'[Fiscalização 2015 para Portal.xls]Áreas'!$B$20</c:f>
              <c:numCache>
                <c:formatCode>General</c:formatCode>
                <c:ptCount val="1"/>
                <c:pt idx="0">
                  <c:v>86</c:v>
                </c:pt>
              </c:numCache>
            </c:numRef>
          </c:val>
        </c:ser>
        <c:ser>
          <c:idx val="3"/>
          <c:order val="3"/>
          <c:tx>
            <c:strRef>
              <c:f>'[Fiscalização 2015 para Portal.xls]Áreas'!$A$21</c:f>
              <c:strCache>
                <c:ptCount val="1"/>
                <c:pt idx="0">
                  <c:v>Nutrição Esportiva/Academias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075775659266122E-2"/>
                  <c:y val="-4.0962621607783679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Portal.xls]Áreas'!$B$17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'[Fiscalização 2015 para Portal.xls]Áreas'!$B$21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</c:ser>
        <c:ser>
          <c:idx val="4"/>
          <c:order val="4"/>
          <c:tx>
            <c:strRef>
              <c:f>'[Fiscalização 2015 para Portal.xls]Áreas'!$A$22</c:f>
              <c:strCache>
                <c:ptCount val="1"/>
                <c:pt idx="0">
                  <c:v>Nutrição Clínica/Instituição de Longa Permanência para Idosos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498756964204957E-2"/>
                  <c:y val="-1.2288786482334942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Portal.xls]Áreas'!$B$17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'[Fiscalização 2015 para Portal.xls]Áreas'!$B$22</c:f>
              <c:numCache>
                <c:formatCode>General</c:formatCode>
                <c:ptCount val="1"/>
                <c:pt idx="0">
                  <c:v>321</c:v>
                </c:pt>
              </c:numCache>
            </c:numRef>
          </c:val>
        </c:ser>
        <c:ser>
          <c:idx val="5"/>
          <c:order val="5"/>
          <c:tx>
            <c:strRef>
              <c:f>'[Fiscalização 2015 para Portal.xls]Áreas'!$A$23</c:f>
              <c:strCache>
                <c:ptCount val="1"/>
                <c:pt idx="0">
                  <c:v>Nutrição Clínica/Hospital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652794354327277E-2"/>
                  <c:y val="-1.0240655401945652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Portal.xls]Áreas'!$B$17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'[Fiscalização 2015 para Portal.xls]Áreas'!$B$23</c:f>
              <c:numCache>
                <c:formatCode>General</c:formatCode>
                <c:ptCount val="1"/>
                <c:pt idx="0">
                  <c:v>67</c:v>
                </c:pt>
              </c:numCache>
            </c:numRef>
          </c:val>
        </c:ser>
        <c:ser>
          <c:idx val="6"/>
          <c:order val="6"/>
          <c:tx>
            <c:strRef>
              <c:f>'[Fiscalização 2015 para Portal.xls]Áreas'!$A$24</c:f>
              <c:strCache>
                <c:ptCount val="1"/>
                <c:pt idx="0">
                  <c:v>Nutrição Clínica/ Clínicas em Geral e Consultório de Nutrição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9608691345719064E-3"/>
                  <c:y val="-1.0240655401945725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Portal.xls]Áreas'!$B$17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'[Fiscalização 2015 para Portal.xls]Áreas'!$B$24</c:f>
              <c:numCache>
                <c:formatCode>General</c:formatCode>
                <c:ptCount val="1"/>
                <c:pt idx="0">
                  <c:v>58</c:v>
                </c:pt>
              </c:numCache>
            </c:numRef>
          </c:val>
        </c:ser>
        <c:ser>
          <c:idx val="7"/>
          <c:order val="7"/>
          <c:tx>
            <c:strRef>
              <c:f>'[Fiscalização 2015 para Portal.xls]Áreas'!$A$25</c:f>
              <c:strCache>
                <c:ptCount val="1"/>
                <c:pt idx="0">
                  <c:v>Indústria de Alimentos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652794354327287E-2"/>
                  <c:y val="-2.0481310803891458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Portal.xls]Áreas'!$B$17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'[Fiscalização 2015 para Portal.xls]Áreas'!$B$25</c:f>
              <c:numCache>
                <c:formatCode>General</c:formatCode>
                <c:ptCount val="1"/>
                <c:pt idx="0">
                  <c:v>23</c:v>
                </c:pt>
              </c:numCache>
            </c:numRef>
          </c:val>
        </c:ser>
        <c:ser>
          <c:idx val="8"/>
          <c:order val="8"/>
          <c:tx>
            <c:strRef>
              <c:f>'[Fiscalização 2015 para Portal.xls]Áreas'!$A$26</c:f>
              <c:strCache>
                <c:ptCount val="1"/>
                <c:pt idx="0">
                  <c:v>Alimentação Coletiva/Unidade de Alimentação e Nutrição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498756964204957E-2"/>
                  <c:y val="-2.0481310803891458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Portal.xls]Áreas'!$B$17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'[Fiscalização 2015 para Portal.xls]Áreas'!$B$26</c:f>
              <c:numCache>
                <c:formatCode>General</c:formatCode>
                <c:ptCount val="1"/>
                <c:pt idx="0">
                  <c:v>499</c:v>
                </c:pt>
              </c:numCache>
            </c:numRef>
          </c:val>
        </c:ser>
        <c:ser>
          <c:idx val="9"/>
          <c:order val="9"/>
          <c:tx>
            <c:strRef>
              <c:f>'[Fiscalização 2015 para Portal.xls]Áreas'!$A$27</c:f>
              <c:strCache>
                <c:ptCount val="1"/>
                <c:pt idx="0">
                  <c:v>Alimentação Coletiva/Refeição Convênio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5613663488899187E-2"/>
                  <c:y val="-4.0962621607782915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Portal.xls]Áreas'!$B$17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'[Fiscalização 2015 para Portal.xls]Áreas'!$B$27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10"/>
          <c:order val="10"/>
          <c:tx>
            <c:strRef>
              <c:f>'[Fiscalização 2015 para Portal.xls]Áreas'!$A$28</c:f>
              <c:strCache>
                <c:ptCount val="1"/>
                <c:pt idx="0">
                  <c:v>Alimentação Coletiva/Cestas de Alimentos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2767700879021493E-2"/>
                  <c:y val="-4.0962621607782915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Portal.xls]Áreas'!$B$17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'[Fiscalização 2015 para Portal.xls]Áreas'!$B$28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11"/>
          <c:order val="11"/>
          <c:tx>
            <c:strRef>
              <c:f>'[Fiscalização 2015 para Portal.xls]Áreas'!$A$29</c:f>
              <c:strCache>
                <c:ptCount val="1"/>
                <c:pt idx="0">
                  <c:v>Alimentação Coletiva/Alimentação Escolar Pública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075775659266122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Portal.xls]Áreas'!$B$17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'[Fiscalização 2015 para Portal.xls]Áreas'!$B$29</c:f>
              <c:numCache>
                <c:formatCode>General</c:formatCode>
                <c:ptCount val="1"/>
                <c:pt idx="0">
                  <c:v>84</c:v>
                </c:pt>
              </c:numCache>
            </c:numRef>
          </c:val>
        </c:ser>
        <c:ser>
          <c:idx val="12"/>
          <c:order val="12"/>
          <c:tx>
            <c:strRef>
              <c:f>'[Fiscalização 2015 para Portal.xls]Áreas'!$A$30</c:f>
              <c:strCache>
                <c:ptCount val="1"/>
                <c:pt idx="0">
                  <c:v>Alimentação Coletiva/Alimentação Escolar Privada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075775659266122E-2"/>
                  <c:y val="-1.2288786482334868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Portal.xls]Áreas'!$B$17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'[Fiscalização 2015 para Portal.xls]Áreas'!$B$30</c:f>
              <c:numCache>
                <c:formatCode>General</c:formatCode>
                <c:ptCount val="1"/>
                <c:pt idx="0">
                  <c:v>720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4894592"/>
        <c:axId val="34896128"/>
        <c:axId val="0"/>
      </c:bar3DChart>
      <c:catAx>
        <c:axId val="3489459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4896128"/>
        <c:crosses val="autoZero"/>
        <c:auto val="1"/>
        <c:lblAlgn val="ctr"/>
        <c:lblOffset val="100"/>
        <c:noMultiLvlLbl val="0"/>
      </c:catAx>
      <c:valAx>
        <c:axId val="348961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489459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2872617977181877"/>
          <c:y val="2.3174522539521272E-4"/>
          <c:w val="0.35562102762768322"/>
          <c:h val="0.99953634827904558"/>
        </c:manualLayout>
      </c:layout>
      <c:overlay val="0"/>
      <c:txPr>
        <a:bodyPr/>
        <a:lstStyle/>
        <a:p>
          <a:pPr>
            <a:defRPr sz="1200"/>
          </a:pPr>
          <a:endParaRPr lang="pt-BR"/>
        </a:p>
      </c:txPr>
    </c:legend>
    <c:plotVisOnly val="1"/>
    <c:dispBlanksAs val="gap"/>
    <c:showDLblsOverMax val="0"/>
  </c:chart>
  <c:txPr>
    <a:bodyPr/>
    <a:lstStyle/>
    <a:p>
      <a:pPr>
        <a:defRPr sz="1600" b="1"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7072508641956292E-2"/>
          <c:y val="0"/>
          <c:w val="0.6311970975210387"/>
          <c:h val="0.95930913832397013"/>
        </c:manualLayout>
      </c:layout>
      <c:pie3DChart>
        <c:varyColors val="1"/>
        <c:ser>
          <c:idx val="0"/>
          <c:order val="0"/>
          <c:explosion val="8"/>
          <c:dPt>
            <c:idx val="0"/>
            <c:bubble3D val="0"/>
            <c:explosion val="0"/>
          </c:dPt>
          <c:dLbls>
            <c:dLbl>
              <c:idx val="0"/>
              <c:layout>
                <c:manualLayout>
                  <c:x val="1.3245403288523501E-2"/>
                  <c:y val="-0.3487925140449860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200" b="1"/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'[Fiscalização 2015 para Portal.xls]Motivos'!$A$10:$A$15</c:f>
              <c:strCache>
                <c:ptCount val="6"/>
                <c:pt idx="0">
                  <c:v>Diligência</c:v>
                </c:pt>
                <c:pt idx="1">
                  <c:v>Aplicação de Roterio de Visita Técnica</c:v>
                </c:pt>
                <c:pt idx="2">
                  <c:v>Denúncia</c:v>
                </c:pt>
                <c:pt idx="3">
                  <c:v>Avaliação concessão Selo de Qualidade</c:v>
                </c:pt>
                <c:pt idx="4">
                  <c:v>Exercício Irregular</c:v>
                </c:pt>
                <c:pt idx="5">
                  <c:v>Exercício Ilegal</c:v>
                </c:pt>
              </c:strCache>
            </c:strRef>
          </c:cat>
          <c:val>
            <c:numRef>
              <c:f>'[Fiscalização 2015 para Portal.xls]Motivos'!$B$10:$B$15</c:f>
              <c:numCache>
                <c:formatCode>General</c:formatCode>
                <c:ptCount val="6"/>
                <c:pt idx="0">
                  <c:v>1705</c:v>
                </c:pt>
                <c:pt idx="1">
                  <c:v>294</c:v>
                </c:pt>
                <c:pt idx="2">
                  <c:v>23</c:v>
                </c:pt>
                <c:pt idx="3">
                  <c:v>22</c:v>
                </c:pt>
                <c:pt idx="4">
                  <c:v>15</c:v>
                </c:pt>
                <c:pt idx="5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64314803527293"/>
          <c:y val="3.99508913424034E-2"/>
          <c:w val="0.32679262607523379"/>
          <c:h val="0.90579800442593461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2000"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'[Fiscalização 2015 para Portal.xls]Gastos'!$C$8</c:f>
              <c:strCache>
                <c:ptCount val="1"/>
                <c:pt idx="0">
                  <c:v>Total Gasto Mês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99FF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CCFF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99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3300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33CC"/>
              </a:solidFill>
            </c:spPr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Portal.xls]Gastos'!$B$9:$B$20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'[Fiscalização 2015 para Portal.xls]Gastos'!$C$9:$C$20</c:f>
              <c:numCache>
                <c:formatCode>_("R$"* #,##0.00_);_("R$"* \(#,##0.00\);_("R$"* "-"??_);_(@_)</c:formatCode>
                <c:ptCount val="12"/>
                <c:pt idx="0">
                  <c:v>4414.4000000000005</c:v>
                </c:pt>
                <c:pt idx="1">
                  <c:v>4175.75</c:v>
                </c:pt>
                <c:pt idx="2">
                  <c:v>5781.7999999999993</c:v>
                </c:pt>
                <c:pt idx="3">
                  <c:v>2903.65</c:v>
                </c:pt>
                <c:pt idx="4">
                  <c:v>7894.3180000000002</c:v>
                </c:pt>
                <c:pt idx="5">
                  <c:v>1946.5700000000002</c:v>
                </c:pt>
                <c:pt idx="6">
                  <c:v>1768.31</c:v>
                </c:pt>
                <c:pt idx="7">
                  <c:v>2667.2</c:v>
                </c:pt>
                <c:pt idx="8">
                  <c:v>2227.6999999999998</c:v>
                </c:pt>
                <c:pt idx="9">
                  <c:v>4119.78</c:v>
                </c:pt>
                <c:pt idx="10">
                  <c:v>3147.5499999999997</c:v>
                </c:pt>
                <c:pt idx="11">
                  <c:v>3363.5299999999997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748480"/>
        <c:axId val="35750272"/>
      </c:barChart>
      <c:catAx>
        <c:axId val="357484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5750272"/>
        <c:crosses val="autoZero"/>
        <c:auto val="1"/>
        <c:lblAlgn val="ctr"/>
        <c:lblOffset val="100"/>
        <c:noMultiLvlLbl val="0"/>
      </c:catAx>
      <c:valAx>
        <c:axId val="35750272"/>
        <c:scaling>
          <c:orientation val="minMax"/>
        </c:scaling>
        <c:delete val="1"/>
        <c:axPos val="b"/>
        <c:numFmt formatCode="_(&quot;R$&quot;* #,##0.00_);_(&quot;R$&quot;* \(#,##0.00\);_(&quot;R$&quot;* &quot;-&quot;??_);_(@_)" sourceLinked="1"/>
        <c:majorTickMark val="out"/>
        <c:minorTickMark val="none"/>
        <c:tickLblPos val="nextTo"/>
        <c:crossAx val="357484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="1"/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'[Fiscalização 2015 para Portal.xls]RVT'!$B$36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33CC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1"/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'[Fiscalização 2015 para Portal.xls]RVT'!$A$37:$A$44</c:f>
              <c:strCache>
                <c:ptCount val="8"/>
                <c:pt idx="0">
                  <c:v>RVT/AC-UAN</c:v>
                </c:pt>
                <c:pt idx="1">
                  <c:v>RVT/AC-Refeição Convênio/Cesta de Alimentos</c:v>
                </c:pt>
                <c:pt idx="2">
                  <c:v>RVT/AC-Alimentação Escolar  Gestor Público</c:v>
                </c:pt>
                <c:pt idx="3">
                  <c:v>RVT/AC- Alimentação Escolar Rede Privada de Ensino</c:v>
                </c:pt>
                <c:pt idx="4">
                  <c:v>RVT/NC - Hospitais e Instituições Similares</c:v>
                </c:pt>
                <c:pt idx="5">
                  <c:v>RVT/NC -Instituição de Longa Permanência para Idosos - ILPI</c:v>
                </c:pt>
                <c:pt idx="6">
                  <c:v>RVT/NC - Ambulatório / Consultório</c:v>
                </c:pt>
                <c:pt idx="7">
                  <c:v>RVT/ Industria de Alimentos</c:v>
                </c:pt>
              </c:strCache>
            </c:strRef>
          </c:cat>
          <c:val>
            <c:numRef>
              <c:f>'[Fiscalização 2015 para Portal.xls]RVT'!$B$37:$B$44</c:f>
              <c:numCache>
                <c:formatCode>General</c:formatCode>
                <c:ptCount val="8"/>
                <c:pt idx="0">
                  <c:v>79</c:v>
                </c:pt>
                <c:pt idx="1">
                  <c:v>1</c:v>
                </c:pt>
                <c:pt idx="2">
                  <c:v>30</c:v>
                </c:pt>
                <c:pt idx="3">
                  <c:v>85</c:v>
                </c:pt>
                <c:pt idx="4">
                  <c:v>25</c:v>
                </c:pt>
                <c:pt idx="5">
                  <c:v>25</c:v>
                </c:pt>
                <c:pt idx="6">
                  <c:v>9</c:v>
                </c:pt>
                <c:pt idx="7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663872"/>
        <c:axId val="35665408"/>
        <c:axId val="0"/>
      </c:bar3DChart>
      <c:catAx>
        <c:axId val="356638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5665408"/>
        <c:crosses val="autoZero"/>
        <c:auto val="1"/>
        <c:lblAlgn val="ctr"/>
        <c:lblOffset val="100"/>
        <c:noMultiLvlLbl val="0"/>
      </c:catAx>
      <c:valAx>
        <c:axId val="356654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56638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 b="1" i="1">
          <a:effectLst/>
        </a:defRPr>
      </a:pPr>
      <a:endParaRPr lang="pt-B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22C4-A73C-4580-8331-DEB5A6E3ED2B}" type="datetimeFigureOut">
              <a:rPr lang="pt-BR" smtClean="0"/>
              <a:pPr/>
              <a:t>21/03/2016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DBBD-6DA1-4120-A14F-9BADAA95928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538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22C4-A73C-4580-8331-DEB5A6E3ED2B}" type="datetimeFigureOut">
              <a:rPr lang="pt-BR" smtClean="0"/>
              <a:pPr/>
              <a:t>21/03/2016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DBBD-6DA1-4120-A14F-9BADAA95928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875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22C4-A73C-4580-8331-DEB5A6E3ED2B}" type="datetimeFigureOut">
              <a:rPr lang="pt-BR" smtClean="0"/>
              <a:pPr/>
              <a:t>21/03/2016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DBBD-6DA1-4120-A14F-9BADAA95928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710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22C4-A73C-4580-8331-DEB5A6E3ED2B}" type="datetimeFigureOut">
              <a:rPr lang="pt-BR" smtClean="0"/>
              <a:pPr/>
              <a:t>21/03/2016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DBBD-6DA1-4120-A14F-9BADAA95928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7714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22C4-A73C-4580-8331-DEB5A6E3ED2B}" type="datetimeFigureOut">
              <a:rPr lang="pt-BR" smtClean="0"/>
              <a:pPr/>
              <a:t>21/03/2016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DBBD-6DA1-4120-A14F-9BADAA95928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5495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22C4-A73C-4580-8331-DEB5A6E3ED2B}" type="datetimeFigureOut">
              <a:rPr lang="pt-BR" smtClean="0"/>
              <a:pPr/>
              <a:t>21/03/2016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DBBD-6DA1-4120-A14F-9BADAA95928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2252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22C4-A73C-4580-8331-DEB5A6E3ED2B}" type="datetimeFigureOut">
              <a:rPr lang="pt-BR" smtClean="0"/>
              <a:pPr/>
              <a:t>21/03/2016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DBBD-6DA1-4120-A14F-9BADAA95928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6039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22C4-A73C-4580-8331-DEB5A6E3ED2B}" type="datetimeFigureOut">
              <a:rPr lang="pt-BR" smtClean="0"/>
              <a:pPr/>
              <a:t>21/03/2016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DBBD-6DA1-4120-A14F-9BADAA95928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738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22C4-A73C-4580-8331-DEB5A6E3ED2B}" type="datetimeFigureOut">
              <a:rPr lang="pt-BR" smtClean="0"/>
              <a:pPr/>
              <a:t>21/03/2016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DBBD-6DA1-4120-A14F-9BADAA95928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9672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22C4-A73C-4580-8331-DEB5A6E3ED2B}" type="datetimeFigureOut">
              <a:rPr lang="pt-BR" smtClean="0"/>
              <a:pPr/>
              <a:t>21/03/2016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DBBD-6DA1-4120-A14F-9BADAA95928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8575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22C4-A73C-4580-8331-DEB5A6E3ED2B}" type="datetimeFigureOut">
              <a:rPr lang="pt-BR" smtClean="0"/>
              <a:pPr/>
              <a:t>21/03/2016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DBBD-6DA1-4120-A14F-9BADAA95928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0003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722C4-A73C-4580-8331-DEB5A6E3ED2B}" type="datetimeFigureOut">
              <a:rPr lang="pt-BR" smtClean="0"/>
              <a:pPr/>
              <a:t>21/03/2016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5DBBD-6DA1-4120-A14F-9BADAA95928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527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264668"/>
              </p:ext>
            </p:extLst>
          </p:nvPr>
        </p:nvGraphicFramePr>
        <p:xfrm>
          <a:off x="719573" y="1196752"/>
          <a:ext cx="7920878" cy="5304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11560" y="260648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Demonstrativo de Visitas Fiscais - 2015</a:t>
            </a:r>
            <a:endParaRPr lang="pt-BR" sz="3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135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6572861"/>
              </p:ext>
            </p:extLst>
          </p:nvPr>
        </p:nvGraphicFramePr>
        <p:xfrm>
          <a:off x="0" y="526005"/>
          <a:ext cx="8924925" cy="6200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251520" y="44624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Número de Visitas Fiscais por Área de Atuação</a:t>
            </a:r>
            <a:endParaRPr lang="pt-BR" sz="3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667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4032187"/>
              </p:ext>
            </p:extLst>
          </p:nvPr>
        </p:nvGraphicFramePr>
        <p:xfrm>
          <a:off x="251520" y="1052736"/>
          <a:ext cx="864096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251520" y="251937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Motivo das Visitas Fiscais Realizadas</a:t>
            </a:r>
            <a:endParaRPr lang="pt-BR" sz="3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467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7940808"/>
              </p:ext>
            </p:extLst>
          </p:nvPr>
        </p:nvGraphicFramePr>
        <p:xfrm>
          <a:off x="179512" y="1340768"/>
          <a:ext cx="871296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251520" y="251937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Gasto por mês em Visita Fiscal</a:t>
            </a:r>
            <a:endParaRPr lang="pt-BR" sz="3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232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8415525"/>
              </p:ext>
            </p:extLst>
          </p:nvPr>
        </p:nvGraphicFramePr>
        <p:xfrm>
          <a:off x="251520" y="1124744"/>
          <a:ext cx="864096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251520" y="44624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Número de Roteiro de Visita Técnica Aplicados por Área de Atuação</a:t>
            </a:r>
            <a:endParaRPr lang="pt-BR" sz="3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267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793"/>
              </p:ext>
            </p:extLst>
          </p:nvPr>
        </p:nvGraphicFramePr>
        <p:xfrm>
          <a:off x="1979712" y="1700808"/>
          <a:ext cx="5184576" cy="3172617"/>
        </p:xfrm>
        <a:graphic>
          <a:graphicData uri="http://schemas.openxmlformats.org/drawingml/2006/table">
            <a:tbl>
              <a:tblPr/>
              <a:tblGrid>
                <a:gridCol w="1833846"/>
                <a:gridCol w="1448964"/>
                <a:gridCol w="1901766"/>
              </a:tblGrid>
              <a:tr h="95178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VF 4ª CRS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de VF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de Municípios da 4ª CRS Fiscalizados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1726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2012*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26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26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26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262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 Ano em que a 4ª CRS foi prevista pelo PAM.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17262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62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de Municípios da 4ª CRS: 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79512" y="404664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4ª CRS – REGIÃO DELEGACIA</a:t>
            </a:r>
            <a:endParaRPr lang="pt-BR" sz="3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35175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117</Words>
  <Application>Microsoft Office PowerPoint</Application>
  <PresentationFormat>Apresentação na tela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Coordfiscalizacao</dc:creator>
  <cp:lastModifiedBy>Coordfiscalizacao</cp:lastModifiedBy>
  <cp:revision>11</cp:revision>
  <dcterms:created xsi:type="dcterms:W3CDTF">2016-01-13T16:22:26Z</dcterms:created>
  <dcterms:modified xsi:type="dcterms:W3CDTF">2016-03-21T15:21:09Z</dcterms:modified>
</cp:coreProperties>
</file>