
<file path=[Content_Types].xml><?xml version="1.0" encoding="utf-8"?>
<Types xmlns="http://schemas.openxmlformats.org/package/2006/content-types"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ppt/theme/themeOverride1.xml" ContentType="application/vnd.openxmlformats-officedocument.themeOverride+xml"/>
  <Override PartName="/ppt/drawings/drawing1.xml" ContentType="application/vnd.openxmlformats-officedocument.drawingml.chartshapes+xml"/>
  <Override PartName="/ppt/charts/chart2.xml" ContentType="application/vnd.openxmlformats-officedocument.drawingml.chart+xml"/>
  <Override PartName="/ppt/charts/chart3.xml" ContentType="application/vnd.openxmlformats-officedocument.drawingml.chart+xml"/>
  <Override PartName="/ppt/theme/themeOverride2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0" r:id="rId3"/>
    <p:sldId id="259" r:id="rId4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81" d="100"/>
          <a:sy n="81" d="100"/>
        </p:scale>
        <p:origin x="-834" y="23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slide" Target="slides/slide3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chartUserShapes" Target="../drawings/drawing1.xml"/><Relationship Id="rId2" Type="http://schemas.openxmlformats.org/officeDocument/2006/relationships/oleObject" Target="file:///\\10.1.1.55\Servidor\T&#201;CNICO\FISCALIZA&#199;&#195;O\Relat&#243;rios%20Fiscaliza&#231;&#227;o%202014\2014%20para%20Portal.xls" TargetMode="External"/><Relationship Id="rId1" Type="http://schemas.openxmlformats.org/officeDocument/2006/relationships/themeOverride" Target="../theme/themeOverride1.xml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file:///\\10.1.1.55\Servidor\T&#201;CNICO\FISCALIZA&#199;&#195;O\Relat&#243;rios%20Fiscaliza&#231;&#227;o%202014\2014%20para%20Portal.xls" TargetMode="External"/></Relationships>
</file>

<file path=ppt/charts/_rels/chart3.xml.rels><?xml version="1.0" encoding="UTF-8" standalone="yes"?>
<Relationships xmlns="http://schemas.openxmlformats.org/package/2006/relationships"><Relationship Id="rId2" Type="http://schemas.openxmlformats.org/officeDocument/2006/relationships/oleObject" Target="../embeddings/oleObject1.bin"/><Relationship Id="rId1" Type="http://schemas.openxmlformats.org/officeDocument/2006/relationships/themeOverride" Target="../theme/themeOverride2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15"/>
      <c:rotY val="20"/>
      <c:rAngAx val="1"/>
    </c:view3D>
    <c:floor>
      <c:thickness val="0"/>
    </c:floor>
    <c:sideWall>
      <c:thickness val="0"/>
      <c:spPr>
        <a:noFill/>
        <a:ln w="25400">
          <a:noFill/>
        </a:ln>
      </c:spPr>
    </c:sideWall>
    <c:backWall>
      <c:thickness val="0"/>
      <c:spPr>
        <a:noFill/>
        <a:ln w="25400">
          <a:noFill/>
        </a:ln>
      </c:spPr>
    </c:backWall>
    <c:plotArea>
      <c:layout>
        <c:manualLayout>
          <c:layoutTarget val="inner"/>
          <c:xMode val="edge"/>
          <c:yMode val="edge"/>
          <c:x val="2.9582673005810883E-2"/>
          <c:y val="0.1532585534199952"/>
          <c:w val="0.81156868862073694"/>
          <c:h val="0.75121048644597732"/>
        </c:manualLayout>
      </c:layout>
      <c:bar3DChart>
        <c:barDir val="col"/>
        <c:grouping val="clustered"/>
        <c:varyColors val="0"/>
        <c:ser>
          <c:idx val="0"/>
          <c:order val="0"/>
          <c:tx>
            <c:strRef>
              <c:f>'Total VF'!$A$2</c:f>
              <c:strCache>
                <c:ptCount val="1"/>
                <c:pt idx="0">
                  <c:v>Janeiro</c:v>
                </c:pt>
              </c:strCache>
            </c:strRef>
          </c:tx>
          <c:invertIfNegative val="0"/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VF'!$B$2</c:f>
              <c:numCache>
                <c:formatCode>General</c:formatCode>
                <c:ptCount val="1"/>
                <c:pt idx="0">
                  <c:v>104</c:v>
                </c:pt>
              </c:numCache>
            </c:numRef>
          </c:val>
        </c:ser>
        <c:ser>
          <c:idx val="1"/>
          <c:order val="1"/>
          <c:tx>
            <c:strRef>
              <c:f>'Total VF'!$A$3</c:f>
              <c:strCache>
                <c:ptCount val="1"/>
                <c:pt idx="0">
                  <c:v>Fevereiro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3566868638527343E-2"/>
                  <c:y val="-1.469744102507128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VF'!$B$3</c:f>
              <c:numCache>
                <c:formatCode>General</c:formatCode>
                <c:ptCount val="1"/>
                <c:pt idx="0">
                  <c:v>142</c:v>
                </c:pt>
              </c:numCache>
            </c:numRef>
          </c:val>
        </c:ser>
        <c:ser>
          <c:idx val="2"/>
          <c:order val="2"/>
          <c:tx>
            <c:strRef>
              <c:f>'Total VF'!$A$4</c:f>
              <c:strCache>
                <c:ptCount val="1"/>
                <c:pt idx="0">
                  <c:v>Março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0565240359218173E-2"/>
                  <c:y val="-1.479426075874754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VF'!$B$4</c:f>
              <c:numCache>
                <c:formatCode>General</c:formatCode>
                <c:ptCount val="1"/>
                <c:pt idx="0">
                  <c:v>128</c:v>
                </c:pt>
              </c:numCache>
            </c:numRef>
          </c:val>
        </c:ser>
        <c:ser>
          <c:idx val="3"/>
          <c:order val="3"/>
          <c:tx>
            <c:strRef>
              <c:f>'Total VF'!$A$5</c:f>
              <c:strCache>
                <c:ptCount val="1"/>
                <c:pt idx="0">
                  <c:v>Abril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6.3391442155309036E-3"/>
                  <c:y val="-1.1095695569060657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VF'!$B$5</c:f>
              <c:numCache>
                <c:formatCode>General</c:formatCode>
                <c:ptCount val="1"/>
                <c:pt idx="0">
                  <c:v>123</c:v>
                </c:pt>
              </c:numCache>
            </c:numRef>
          </c:val>
        </c:ser>
        <c:ser>
          <c:idx val="4"/>
          <c:order val="4"/>
          <c:tx>
            <c:strRef>
              <c:f>'Total VF'!$A$6</c:f>
              <c:strCache>
                <c:ptCount val="1"/>
                <c:pt idx="0">
                  <c:v>Maio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2678288431061807E-2"/>
                  <c:y val="-1.849282594843442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VF'!$B$6</c:f>
              <c:numCache>
                <c:formatCode>General</c:formatCode>
                <c:ptCount val="1"/>
                <c:pt idx="0">
                  <c:v>103</c:v>
                </c:pt>
              </c:numCache>
            </c:numRef>
          </c:val>
        </c:ser>
        <c:ser>
          <c:idx val="5"/>
          <c:order val="5"/>
          <c:tx>
            <c:strRef>
              <c:f>'Total VF'!$A$7</c:f>
              <c:strCache>
                <c:ptCount val="1"/>
                <c:pt idx="0">
                  <c:v>Junho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4.226096143687269E-3"/>
                  <c:y val="-7.3971303793737044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VF'!$B$7</c:f>
              <c:numCache>
                <c:formatCode>General</c:formatCode>
                <c:ptCount val="1"/>
                <c:pt idx="0">
                  <c:v>84</c:v>
                </c:pt>
              </c:numCache>
            </c:numRef>
          </c:val>
        </c:ser>
        <c:ser>
          <c:idx val="6"/>
          <c:order val="6"/>
          <c:tx>
            <c:strRef>
              <c:f>'Total VF'!$A$8</c:f>
              <c:strCache>
                <c:ptCount val="1"/>
                <c:pt idx="0">
                  <c:v>Julho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6.0297193949009863E-3"/>
                  <c:y val="-4.8991470083570958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VF'!$B$8</c:f>
              <c:numCache>
                <c:formatCode>General</c:formatCode>
                <c:ptCount val="1"/>
                <c:pt idx="0">
                  <c:v>176</c:v>
                </c:pt>
              </c:numCache>
            </c:numRef>
          </c:val>
        </c:ser>
        <c:ser>
          <c:idx val="7"/>
          <c:order val="7"/>
          <c:tx>
            <c:strRef>
              <c:f>'Total VF'!$A$9</c:f>
              <c:strCache>
                <c:ptCount val="1"/>
                <c:pt idx="0">
                  <c:v>Agosto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2059438789802028E-2"/>
                  <c:y val="-1.224786752089273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VF'!$B$9</c:f>
              <c:numCache>
                <c:formatCode>General</c:formatCode>
                <c:ptCount val="1"/>
                <c:pt idx="0">
                  <c:v>179</c:v>
                </c:pt>
              </c:numCache>
            </c:numRef>
          </c:val>
        </c:ser>
        <c:ser>
          <c:idx val="8"/>
          <c:order val="8"/>
          <c:tx>
            <c:strRef>
              <c:f>'Total VF'!$A$10</c:f>
              <c:strCache>
                <c:ptCount val="1"/>
                <c:pt idx="0">
                  <c:v>Setembro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6904384574749076E-2"/>
                  <c:y val="-7.397130379373772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VF'!$B$10</c:f>
              <c:numCache>
                <c:formatCode>General</c:formatCode>
                <c:ptCount val="1"/>
                <c:pt idx="0">
                  <c:v>233</c:v>
                </c:pt>
              </c:numCache>
            </c:numRef>
          </c:val>
        </c:ser>
        <c:ser>
          <c:idx val="9"/>
          <c:order val="9"/>
          <c:tx>
            <c:strRef>
              <c:f>'Total VF'!$A$11</c:f>
              <c:strCache>
                <c:ptCount val="1"/>
                <c:pt idx="0">
                  <c:v>Outubro</c:v>
                </c:pt>
              </c:strCache>
            </c:strRef>
          </c:tx>
          <c:invertIfNegative val="0"/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VF'!$B$11</c:f>
              <c:numCache>
                <c:formatCode>General</c:formatCode>
                <c:ptCount val="1"/>
                <c:pt idx="0">
                  <c:v>144</c:v>
                </c:pt>
              </c:numCache>
            </c:numRef>
          </c:val>
        </c:ser>
        <c:ser>
          <c:idx val="10"/>
          <c:order val="10"/>
          <c:tx>
            <c:strRef>
              <c:f>'Total VF'!$A$12</c:f>
              <c:strCache>
                <c:ptCount val="1"/>
                <c:pt idx="0">
                  <c:v>Novembro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4791336502905442E-2"/>
                  <c:y val="-7.397130379373772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VF'!$B$12</c:f>
              <c:numCache>
                <c:formatCode>General</c:formatCode>
                <c:ptCount val="1"/>
                <c:pt idx="0">
                  <c:v>136</c:v>
                </c:pt>
              </c:numCache>
            </c:numRef>
          </c:val>
        </c:ser>
        <c:ser>
          <c:idx val="11"/>
          <c:order val="11"/>
          <c:tx>
            <c:strRef>
              <c:f>'Total VF'!$A$13</c:f>
              <c:strCache>
                <c:ptCount val="1"/>
                <c:pt idx="0">
                  <c:v>Dezembro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1.0565240359218173E-2"/>
                  <c:y val="-2.219139113812131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'Total VF'!$B$1</c:f>
              <c:strCache>
                <c:ptCount val="1"/>
                <c:pt idx="0">
                  <c:v>Total VF</c:v>
                </c:pt>
              </c:strCache>
            </c:strRef>
          </c:cat>
          <c:val>
            <c:numRef>
              <c:f>'Total VF'!$B$13</c:f>
              <c:numCache>
                <c:formatCode>General</c:formatCode>
                <c:ptCount val="1"/>
                <c:pt idx="0">
                  <c:v>136</c:v>
                </c:pt>
              </c:numCache>
            </c:numRef>
          </c:val>
        </c:ser>
        <c:dLbls>
          <c:showLegendKey val="0"/>
          <c:showVal val="1"/>
          <c:showCatName val="0"/>
          <c:showSerName val="0"/>
          <c:showPercent val="0"/>
          <c:showBubbleSize val="0"/>
        </c:dLbls>
        <c:gapWidth val="150"/>
        <c:shape val="box"/>
        <c:axId val="34893184"/>
        <c:axId val="34919552"/>
        <c:axId val="0"/>
      </c:bar3DChart>
      <c:catAx>
        <c:axId val="34893184"/>
        <c:scaling>
          <c:orientation val="minMax"/>
        </c:scaling>
        <c:delete val="0"/>
        <c:axPos val="b"/>
        <c:majorTickMark val="out"/>
        <c:minorTickMark val="none"/>
        <c:tickLblPos val="nextTo"/>
        <c:crossAx val="34919552"/>
        <c:crosses val="autoZero"/>
        <c:auto val="1"/>
        <c:lblAlgn val="ctr"/>
        <c:lblOffset val="100"/>
        <c:noMultiLvlLbl val="0"/>
      </c:catAx>
      <c:valAx>
        <c:axId val="34919552"/>
        <c:scaling>
          <c:orientation val="minMax"/>
        </c:scaling>
        <c:delete val="1"/>
        <c:axPos val="l"/>
        <c:numFmt formatCode="General" sourceLinked="1"/>
        <c:majorTickMark val="out"/>
        <c:minorTickMark val="none"/>
        <c:tickLblPos val="nextTo"/>
        <c:crossAx val="34893184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8302899867725998"/>
          <c:y val="3.0106994284585662E-2"/>
          <c:w val="0.15250949415792125"/>
          <c:h val="0.86853922389233651"/>
        </c:manualLayout>
      </c:layout>
      <c:overlay val="0"/>
    </c:legend>
    <c:plotVisOnly val="1"/>
    <c:dispBlanksAs val="gap"/>
    <c:showDLblsOverMax val="0"/>
  </c:chart>
  <c:txPr>
    <a:bodyPr/>
    <a:lstStyle/>
    <a:p>
      <a:pPr>
        <a:defRPr sz="1600" b="1"/>
      </a:pPr>
      <a:endParaRPr lang="pt-BR"/>
    </a:p>
  </c:txPr>
  <c:externalData r:id="rId2">
    <c:autoUpdate val="0"/>
  </c:externalData>
  <c:userShapes r:id="rId3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34"/>
    </mc:Choice>
    <mc:Fallback>
      <c:style val="34"/>
    </mc:Fallback>
  </mc:AlternateContent>
  <c:chart>
    <c:autoTitleDeleted val="0"/>
    <c:view3D>
      <c:rotX val="30"/>
      <c:rotY val="0"/>
      <c:rAngAx val="0"/>
      <c:perspective val="30"/>
    </c:view3D>
    <c:floor>
      <c:thickness val="0"/>
    </c:floor>
    <c:sideWall>
      <c:thickness val="0"/>
    </c:sideWall>
    <c:backWall>
      <c:thickness val="0"/>
    </c:backWall>
    <c:plotArea>
      <c:layout>
        <c:manualLayout>
          <c:layoutTarget val="inner"/>
          <c:xMode val="edge"/>
          <c:yMode val="edge"/>
          <c:x val="2.9311190646623724E-2"/>
          <c:y val="4.0369844172198202E-2"/>
          <c:w val="0.63096540205201623"/>
          <c:h val="0.89344196593488545"/>
        </c:manualLayout>
      </c:layout>
      <c:pie3DChart>
        <c:varyColors val="1"/>
        <c:ser>
          <c:idx val="0"/>
          <c:order val="0"/>
          <c:dLbls>
            <c:dLblPos val="bestFit"/>
            <c:showLegendKey val="0"/>
            <c:showVal val="1"/>
            <c:showCatName val="0"/>
            <c:showSerName val="0"/>
            <c:showPercent val="0"/>
            <c:showBubbleSize val="0"/>
            <c:showLeaderLines val="1"/>
          </c:dLbls>
          <c:cat>
            <c:strRef>
              <c:f>'[2014 para Portal.xls]Motivos'!$L$27:$L$35</c:f>
              <c:strCache>
                <c:ptCount val="9"/>
                <c:pt idx="0">
                  <c:v>Motivos</c:v>
                </c:pt>
                <c:pt idx="1">
                  <c:v>Denúncia</c:v>
                </c:pt>
                <c:pt idx="2">
                  <c:v>Diligência</c:v>
                </c:pt>
                <c:pt idx="3">
                  <c:v>Exercício Ilegal</c:v>
                </c:pt>
                <c:pt idx="4">
                  <c:v>Exercício Irregular</c:v>
                </c:pt>
                <c:pt idx="5">
                  <c:v>Iniciativa</c:v>
                </c:pt>
                <c:pt idx="6">
                  <c:v>Pessoa Física</c:v>
                </c:pt>
                <c:pt idx="7">
                  <c:v>Roteiro de Visita Técnica</c:v>
                </c:pt>
                <c:pt idx="8">
                  <c:v>Selo de Qualidade</c:v>
                </c:pt>
              </c:strCache>
            </c:strRef>
          </c:cat>
          <c:val>
            <c:numRef>
              <c:f>'[2014 para Portal.xls]Motivos'!$M$27:$M$35</c:f>
              <c:numCache>
                <c:formatCode>General</c:formatCode>
                <c:ptCount val="9"/>
                <c:pt idx="0">
                  <c:v>2014</c:v>
                </c:pt>
                <c:pt idx="1">
                  <c:v>28</c:v>
                </c:pt>
                <c:pt idx="2">
                  <c:v>1189</c:v>
                </c:pt>
                <c:pt idx="3">
                  <c:v>5</c:v>
                </c:pt>
                <c:pt idx="4">
                  <c:v>18</c:v>
                </c:pt>
                <c:pt idx="5">
                  <c:v>5</c:v>
                </c:pt>
                <c:pt idx="6">
                  <c:v>6</c:v>
                </c:pt>
                <c:pt idx="7">
                  <c:v>425</c:v>
                </c:pt>
                <c:pt idx="8">
                  <c:v>12</c:v>
                </c:pt>
              </c:numCache>
            </c:numRef>
          </c:val>
        </c:ser>
        <c:dLbls>
          <c:dLblPos val="bestFit"/>
          <c:showLegendKey val="0"/>
          <c:showVal val="1"/>
          <c:showCatName val="0"/>
          <c:showSerName val="0"/>
          <c:showPercent val="0"/>
          <c:showBubbleSize val="0"/>
          <c:showLeaderLines val="1"/>
        </c:dLbls>
      </c:pie3DChart>
    </c:plotArea>
    <c:legend>
      <c:legendPos val="r"/>
      <c:layout>
        <c:manualLayout>
          <c:xMode val="edge"/>
          <c:yMode val="edge"/>
          <c:x val="0.7017089954664758"/>
          <c:y val="8.5530167676941327E-2"/>
          <c:w val="0.28374554998806967"/>
          <c:h val="0.84369271463786943"/>
        </c:manualLayout>
      </c:layout>
      <c:overlay val="0"/>
    </c:legend>
    <c:plotVisOnly val="1"/>
    <c:dispBlanksAs val="gap"/>
    <c:showDLblsOverMax val="0"/>
  </c:chart>
  <c:spPr>
    <a:ln>
      <a:noFill/>
    </a:ln>
  </c:spPr>
  <c:txPr>
    <a:bodyPr/>
    <a:lstStyle/>
    <a:p>
      <a:pPr>
        <a:defRPr sz="1400" b="1"/>
      </a:pPr>
      <a:endParaRPr lang="pt-BR"/>
    </a:p>
  </c:txPr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7"/>
    </mc:Choice>
    <mc:Fallback>
      <c:style val="7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3803357597948054"/>
          <c:y val="6.158927667648921E-2"/>
          <c:w val="0.86043277800051199"/>
          <c:h val="0.93841072332351083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'[2014 para Portal.xls]Custo'!$F$2</c:f>
              <c:strCache>
                <c:ptCount val="1"/>
                <c:pt idx="0">
                  <c:v>Total Gasto Mês</c:v>
                </c:pt>
              </c:strCache>
            </c:strRef>
          </c:tx>
          <c:invertIfNegative val="0"/>
          <c:dPt>
            <c:idx val="1"/>
            <c:invertIfNegative val="0"/>
            <c:bubble3D val="0"/>
            <c:spPr>
              <a:solidFill>
                <a:srgbClr val="FF7C80"/>
              </a:solidFill>
            </c:spPr>
          </c:dPt>
          <c:dPt>
            <c:idx val="2"/>
            <c:invertIfNegative val="0"/>
            <c:bubble3D val="0"/>
            <c:spPr>
              <a:solidFill>
                <a:schemeClr val="accent3">
                  <a:lumMod val="60000"/>
                  <a:lumOff val="40000"/>
                </a:schemeClr>
              </a:solidFill>
            </c:spPr>
          </c:dPt>
          <c:dPt>
            <c:idx val="3"/>
            <c:invertIfNegative val="0"/>
            <c:bubble3D val="0"/>
            <c:spPr>
              <a:solidFill>
                <a:schemeClr val="accent6">
                  <a:lumMod val="60000"/>
                  <a:lumOff val="40000"/>
                </a:schemeClr>
              </a:solidFill>
            </c:spPr>
          </c:dPt>
          <c:dPt>
            <c:idx val="4"/>
            <c:invertIfNegative val="0"/>
            <c:bubble3D val="0"/>
            <c:spPr>
              <a:solidFill>
                <a:schemeClr val="tx2">
                  <a:lumMod val="40000"/>
                  <a:lumOff val="60000"/>
                </a:schemeClr>
              </a:solidFill>
            </c:spPr>
          </c:dPt>
          <c:dPt>
            <c:idx val="5"/>
            <c:invertIfNegative val="0"/>
            <c:bubble3D val="0"/>
            <c:spPr>
              <a:solidFill>
                <a:srgbClr val="FF9966"/>
              </a:solidFill>
            </c:spPr>
          </c:dPt>
          <c:dPt>
            <c:idx val="6"/>
            <c:invertIfNegative val="0"/>
            <c:bubble3D val="0"/>
            <c:spPr>
              <a:solidFill>
                <a:schemeClr val="bg2">
                  <a:lumMod val="50000"/>
                </a:schemeClr>
              </a:solidFill>
            </c:spPr>
          </c:dPt>
          <c:dPt>
            <c:idx val="7"/>
            <c:invertIfNegative val="0"/>
            <c:bubble3D val="0"/>
            <c:spPr>
              <a:solidFill>
                <a:srgbClr val="FFFFCC"/>
              </a:solidFill>
            </c:spPr>
          </c:dPt>
          <c:dPt>
            <c:idx val="8"/>
            <c:invertIfNegative val="0"/>
            <c:bubble3D val="0"/>
            <c:spPr>
              <a:solidFill>
                <a:srgbClr val="66FFFF"/>
              </a:solidFill>
            </c:spPr>
          </c:dPt>
          <c:dPt>
            <c:idx val="9"/>
            <c:invertIfNegative val="0"/>
            <c:bubble3D val="0"/>
            <c:spPr>
              <a:solidFill>
                <a:schemeClr val="accent2">
                  <a:lumMod val="60000"/>
                  <a:lumOff val="40000"/>
                </a:schemeClr>
              </a:solidFill>
            </c:spPr>
          </c:dPt>
          <c:dPt>
            <c:idx val="10"/>
            <c:invertIfNegative val="0"/>
            <c:bubble3D val="0"/>
            <c:spPr>
              <a:solidFill>
                <a:srgbClr val="6699FF"/>
              </a:solidFill>
            </c:spPr>
          </c:dPt>
          <c:dPt>
            <c:idx val="11"/>
            <c:invertIfNegative val="0"/>
            <c:bubble3D val="0"/>
            <c:spPr>
              <a:solidFill>
                <a:srgbClr val="00FF99"/>
              </a:solidFill>
            </c:spPr>
          </c:dPt>
          <c:cat>
            <c:strRef>
              <c:f>'[2014 para Portal.xls]Custo'!$E$3:$E$14</c:f>
              <c:strCache>
                <c:ptCount val="12"/>
                <c:pt idx="0">
                  <c:v>Janeiro</c:v>
                </c:pt>
                <c:pt idx="1">
                  <c:v>Fevereiro</c:v>
                </c:pt>
                <c:pt idx="2">
                  <c:v>Março</c:v>
                </c:pt>
                <c:pt idx="3">
                  <c:v>Abril</c:v>
                </c:pt>
                <c:pt idx="4">
                  <c:v>Maio</c:v>
                </c:pt>
                <c:pt idx="5">
                  <c:v>Junho</c:v>
                </c:pt>
                <c:pt idx="6">
                  <c:v>Julho</c:v>
                </c:pt>
                <c:pt idx="7">
                  <c:v>Agosto</c:v>
                </c:pt>
                <c:pt idx="8">
                  <c:v>Setembro</c:v>
                </c:pt>
                <c:pt idx="9">
                  <c:v>Outubro</c:v>
                </c:pt>
                <c:pt idx="10">
                  <c:v>Novembro</c:v>
                </c:pt>
                <c:pt idx="11">
                  <c:v>Dezembro</c:v>
                </c:pt>
              </c:strCache>
            </c:strRef>
          </c:cat>
          <c:val>
            <c:numRef>
              <c:f>'[2014 para Portal.xls]Custo'!$F$3:$F$14</c:f>
              <c:numCache>
                <c:formatCode>_("R$ "* #,##0.00_);_("R$ "* \(#,##0.00\);_("R$ "* "-"??_);_(@_)</c:formatCode>
                <c:ptCount val="12"/>
                <c:pt idx="0">
                  <c:v>4414.4000000000005</c:v>
                </c:pt>
                <c:pt idx="1">
                  <c:v>4175.75</c:v>
                </c:pt>
                <c:pt idx="2">
                  <c:v>5781.7999999999993</c:v>
                </c:pt>
                <c:pt idx="3">
                  <c:v>2903.65</c:v>
                </c:pt>
                <c:pt idx="4">
                  <c:v>7894.3180000000002</c:v>
                </c:pt>
                <c:pt idx="5">
                  <c:v>1946.5700000000002</c:v>
                </c:pt>
                <c:pt idx="6">
                  <c:v>1768.31</c:v>
                </c:pt>
                <c:pt idx="7">
                  <c:v>2667.2</c:v>
                </c:pt>
                <c:pt idx="8">
                  <c:v>2227.6999999999998</c:v>
                </c:pt>
                <c:pt idx="9">
                  <c:v>4119.78</c:v>
                </c:pt>
                <c:pt idx="10">
                  <c:v>3147.5499999999997</c:v>
                </c:pt>
                <c:pt idx="11">
                  <c:v>3363.5299999999997</c:v>
                </c:pt>
              </c:numCache>
            </c:numRef>
          </c:val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50"/>
        <c:axId val="110774144"/>
        <c:axId val="110775680"/>
      </c:barChart>
      <c:catAx>
        <c:axId val="110774144"/>
        <c:scaling>
          <c:orientation val="minMax"/>
        </c:scaling>
        <c:delete val="0"/>
        <c:axPos val="l"/>
        <c:majorTickMark val="out"/>
        <c:minorTickMark val="none"/>
        <c:tickLblPos val="nextTo"/>
        <c:crossAx val="110775680"/>
        <c:crosses val="autoZero"/>
        <c:auto val="1"/>
        <c:lblAlgn val="ctr"/>
        <c:lblOffset val="100"/>
        <c:noMultiLvlLbl val="0"/>
      </c:catAx>
      <c:valAx>
        <c:axId val="110775680"/>
        <c:scaling>
          <c:orientation val="minMax"/>
        </c:scaling>
        <c:delete val="1"/>
        <c:axPos val="b"/>
        <c:numFmt formatCode="_(&quot;R$ &quot;* #,##0.00_);_(&quot;R$ &quot;* \(#,##0.00\);_(&quot;R$ &quot;* &quot;-&quot;??_);_(@_)" sourceLinked="1"/>
        <c:majorTickMark val="out"/>
        <c:minorTickMark val="none"/>
        <c:tickLblPos val="nextTo"/>
        <c:crossAx val="110774144"/>
        <c:crosses val="autoZero"/>
        <c:crossBetween val="between"/>
      </c:valAx>
    </c:plotArea>
    <c:plotVisOnly val="1"/>
    <c:dispBlanksAs val="gap"/>
    <c:showDLblsOverMax val="0"/>
  </c:chart>
  <c:txPr>
    <a:bodyPr/>
    <a:lstStyle/>
    <a:p>
      <a:pPr>
        <a:defRPr sz="1400" b="1"/>
      </a:pPr>
      <a:endParaRPr lang="pt-BR"/>
    </a:p>
  </c:txPr>
  <c:externalData r:id="rId2">
    <c:autoUpdate val="0"/>
  </c:externalData>
</c:chartSpac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0.66667</cdr:x>
      <cdr:y>0.92647</cdr:y>
    </cdr:from>
    <cdr:to>
      <cdr:x>0.99155</cdr:x>
      <cdr:y>1</cdr:y>
    </cdr:to>
    <cdr:sp macro="" textlink="">
      <cdr:nvSpPr>
        <cdr:cNvPr id="2" name="CaixaDeTexto 1"/>
        <cdr:cNvSpPr txBox="1"/>
      </cdr:nvSpPr>
      <cdr:spPr>
        <a:xfrm xmlns:a="http://schemas.openxmlformats.org/drawingml/2006/main">
          <a:off x="5616624" y="4803357"/>
          <a:ext cx="2737093" cy="381219"/>
        </a:xfrm>
        <a:prstGeom xmlns:a="http://schemas.openxmlformats.org/drawingml/2006/main" prst="rect">
          <a:avLst/>
        </a:prstGeom>
      </cdr:spPr>
      <cdr:style>
        <a:lnRef xmlns:a="http://schemas.openxmlformats.org/drawingml/2006/main" idx="1">
          <a:schemeClr val="accent6"/>
        </a:lnRef>
        <a:fillRef xmlns:a="http://schemas.openxmlformats.org/drawingml/2006/main" idx="2">
          <a:schemeClr val="accent6"/>
        </a:fillRef>
        <a:effectRef xmlns:a="http://schemas.openxmlformats.org/drawingml/2006/main" idx="1">
          <a:schemeClr val="accent6"/>
        </a:effectRef>
        <a:fontRef xmlns:a="http://schemas.openxmlformats.org/drawingml/2006/main" idx="minor">
          <a:schemeClr val="dk1"/>
        </a:fontRef>
      </cdr:style>
      <cdr:txBody>
        <a:bodyPr xmlns:a="http://schemas.openxmlformats.org/drawingml/2006/main" vertOverflow="clip" wrap="square" rtlCol="0"/>
        <a:lstStyle xmlns:a="http://schemas.openxmlformats.org/drawingml/2006/main"/>
        <a:p xmlns:a="http://schemas.openxmlformats.org/drawingml/2006/main">
          <a:pPr algn="ctr"/>
          <a:r>
            <a:rPr lang="pt-BR" sz="2000" b="1" dirty="0">
              <a:effectLst/>
            </a:rPr>
            <a:t>Total de VF 2014</a:t>
          </a:r>
          <a:r>
            <a:rPr lang="pt-BR" sz="2000" b="1" baseline="0" dirty="0">
              <a:effectLst/>
            </a:rPr>
            <a:t> = 1688</a:t>
          </a:r>
          <a:endParaRPr lang="pt-BR" sz="2000" b="1" dirty="0">
            <a:effectLst/>
          </a:endParaRPr>
        </a:p>
      </cdr:txBody>
    </cdr:sp>
  </cdr:relSizeAnchor>
</c:userShap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8538921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977146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854955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1022525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9603916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073831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596726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385759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200032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28759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271037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452734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/>
          <p:cNvSpPr txBox="1"/>
          <p:nvPr/>
        </p:nvSpPr>
        <p:spPr>
          <a:xfrm>
            <a:off x="611560" y="260648"/>
            <a:ext cx="813690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3200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Demonstrativo de Visitas Fiscais - 2014</a:t>
            </a:r>
            <a:endParaRPr lang="pt-BR" sz="3200" b="1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aphicFrame>
        <p:nvGraphicFramePr>
          <p:cNvPr id="6" name="Gráfico 5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827354145"/>
              </p:ext>
            </p:extLst>
          </p:nvPr>
        </p:nvGraphicFramePr>
        <p:xfrm>
          <a:off x="467544" y="1052736"/>
          <a:ext cx="8424936" cy="518457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38213537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aixaDeTexto 2"/>
          <p:cNvSpPr txBox="1"/>
          <p:nvPr/>
        </p:nvSpPr>
        <p:spPr>
          <a:xfrm>
            <a:off x="251520" y="251937"/>
            <a:ext cx="864096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3200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Motivo das Visitas Fiscais Realizadas</a:t>
            </a:r>
            <a:endParaRPr lang="pt-BR" sz="3200" b="1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aphicFrame>
        <p:nvGraphicFramePr>
          <p:cNvPr id="4" name="Gráfico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167440963"/>
              </p:ext>
            </p:extLst>
          </p:nvPr>
        </p:nvGraphicFramePr>
        <p:xfrm>
          <a:off x="467544" y="1340768"/>
          <a:ext cx="8280920" cy="417646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39446707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aixaDeTexto 2"/>
          <p:cNvSpPr txBox="1"/>
          <p:nvPr/>
        </p:nvSpPr>
        <p:spPr>
          <a:xfrm>
            <a:off x="251520" y="251937"/>
            <a:ext cx="864096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3200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Total Gasto por mês em Visita Fiscal</a:t>
            </a:r>
            <a:endParaRPr lang="pt-BR" sz="3200" b="1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aphicFrame>
        <p:nvGraphicFramePr>
          <p:cNvPr id="4" name="Gráfico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190691398"/>
              </p:ext>
            </p:extLst>
          </p:nvPr>
        </p:nvGraphicFramePr>
        <p:xfrm>
          <a:off x="395536" y="1196752"/>
          <a:ext cx="8280920" cy="453650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1523233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Escritório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Escritório">
    <a:majorFont>
      <a:latin typeface="Cambria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Escritório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2.xml><?xml version="1.0" encoding="utf-8"?>
<a:themeOverride xmlns:a="http://schemas.openxmlformats.org/drawingml/2006/main">
  <a:clrScheme name="Escritório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Escritório">
    <a:majorFont>
      <a:latin typeface="Cambria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Escritório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otalTime>396</TotalTime>
  <Words>34</Words>
  <Application>Microsoft Office PowerPoint</Application>
  <PresentationFormat>Apresentação na tela (4:3)</PresentationFormat>
  <Paragraphs>14</Paragraphs>
  <Slides>3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3</vt:i4>
      </vt:variant>
    </vt:vector>
  </HeadingPairs>
  <TitlesOfParts>
    <vt:vector size="4" baseType="lpstr">
      <vt:lpstr>Tema do Office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Coordfiscalizacao</dc:creator>
  <cp:lastModifiedBy>Coordfiscalizacao</cp:lastModifiedBy>
  <cp:revision>14</cp:revision>
  <dcterms:created xsi:type="dcterms:W3CDTF">2016-01-13T16:22:26Z</dcterms:created>
  <dcterms:modified xsi:type="dcterms:W3CDTF">2016-03-17T19:41:08Z</dcterms:modified>
</cp:coreProperties>
</file>