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rts/chart1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1" r:id="rId2"/>
  </p:sldIdLst>
  <p:sldSz cx="9144000" cy="6858000" type="screen4x3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81" d="100"/>
          <a:sy n="81" d="100"/>
        </p:scale>
        <p:origin x="-834" y="-5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\\10.1.1.55\Servidor\T&#201;CNICO\FISCALIZA&#199;&#195;O\Relat&#243;rios%20Fiscaliza&#231;&#227;o%202015\Total%20VF%20de%202011%20a%202015.xls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pt-BR"/>
  <c:roundedCorners val="0"/>
  <mc:AlternateContent xmlns:mc="http://schemas.openxmlformats.org/markup-compatibility/2006">
    <mc:Choice xmlns:c14="http://schemas.microsoft.com/office/drawing/2007/8/2/chart" Requires="c14">
      <c14:style val="123"/>
    </mc:Choice>
    <mc:Fallback>
      <c:style val="23"/>
    </mc:Fallback>
  </mc:AlternateContent>
  <c:chart>
    <c:title>
      <c:layout>
        <c:manualLayout>
          <c:xMode val="edge"/>
          <c:yMode val="edge"/>
          <c:x val="0.23653706986147843"/>
          <c:y val="4.8840727098698439E-2"/>
        </c:manualLayout>
      </c:layout>
      <c:overlay val="0"/>
    </c:title>
    <c:autoTitleDeleted val="0"/>
    <c:view3D>
      <c:rotX val="15"/>
      <c:rotY val="20"/>
      <c:depthPercent val="100"/>
      <c:rAngAx val="1"/>
    </c:view3D>
    <c:floor>
      <c:thickness val="0"/>
    </c:floor>
    <c:sideWall>
      <c:thickness val="0"/>
    </c:sideWall>
    <c:backWall>
      <c:thickness val="0"/>
    </c:backWall>
    <c:plotArea>
      <c:layout/>
      <c:bar3DChart>
        <c:barDir val="col"/>
        <c:grouping val="clustered"/>
        <c:varyColors val="0"/>
        <c:ser>
          <c:idx val="0"/>
          <c:order val="0"/>
          <c:tx>
            <c:strRef>
              <c:f>'[Total VF de 2011 a 2015.xls]Plan1'!$A$2</c:f>
              <c:strCache>
                <c:ptCount val="1"/>
                <c:pt idx="0">
                  <c:v>Total de Visitas Fiscais realizadas</c:v>
                </c:pt>
              </c:strCache>
            </c:strRef>
          </c:tx>
          <c:invertIfNegative val="0"/>
          <c:dPt>
            <c:idx val="1"/>
            <c:invertIfNegative val="0"/>
            <c:bubble3D val="0"/>
            <c:spPr>
              <a:solidFill>
                <a:schemeClr val="accent6">
                  <a:lumMod val="60000"/>
                  <a:lumOff val="40000"/>
                </a:schemeClr>
              </a:solidFill>
            </c:spPr>
          </c:dPt>
          <c:dPt>
            <c:idx val="2"/>
            <c:invertIfNegative val="0"/>
            <c:bubble3D val="0"/>
            <c:spPr>
              <a:solidFill>
                <a:schemeClr val="accent3">
                  <a:lumMod val="75000"/>
                </a:schemeClr>
              </a:solidFill>
            </c:spPr>
          </c:dPt>
          <c:dPt>
            <c:idx val="3"/>
            <c:invertIfNegative val="0"/>
            <c:bubble3D val="0"/>
            <c:spPr>
              <a:solidFill>
                <a:schemeClr val="accent2">
                  <a:lumMod val="60000"/>
                  <a:lumOff val="40000"/>
                </a:schemeClr>
              </a:solidFill>
            </c:spPr>
          </c:dPt>
          <c:dPt>
            <c:idx val="4"/>
            <c:invertIfNegative val="0"/>
            <c:bubble3D val="0"/>
            <c:spPr>
              <a:solidFill>
                <a:srgbClr val="006699"/>
              </a:solidFill>
            </c:spPr>
          </c:dPt>
          <c:dLbls>
            <c:dLbl>
              <c:idx val="0"/>
              <c:layout>
                <c:manualLayout>
                  <c:x val="1.7259978425026953E-2"/>
                  <c:y val="-2.314814814814815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"/>
              <c:layout>
                <c:manualLayout>
                  <c:x val="1.7259978425026967E-2"/>
                  <c:y val="-1.3888888888888893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2"/>
              <c:layout>
                <c:manualLayout>
                  <c:x val="2.1574973031283716E-2"/>
                  <c:y val="-2.3148148148148188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3"/>
              <c:layout>
                <c:manualLayout>
                  <c:x val="1.7259978425026967E-2"/>
                  <c:y val="-9.2592592592592639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4"/>
              <c:layout>
                <c:manualLayout>
                  <c:x val="1.2944983818770229E-2"/>
                  <c:y val="-2.777777777777779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numRef>
              <c:f>'[Total VF de 2011 a 2015.xls]Plan1'!$B$1:$F$1</c:f>
              <c:numCache>
                <c:formatCode>General</c:formatCode>
                <c:ptCount val="5"/>
                <c:pt idx="0">
                  <c:v>2011</c:v>
                </c:pt>
                <c:pt idx="1">
                  <c:v>2012</c:v>
                </c:pt>
                <c:pt idx="2">
                  <c:v>2013</c:v>
                </c:pt>
                <c:pt idx="3">
                  <c:v>2014</c:v>
                </c:pt>
                <c:pt idx="4">
                  <c:v>2015</c:v>
                </c:pt>
              </c:numCache>
            </c:numRef>
          </c:cat>
          <c:val>
            <c:numRef>
              <c:f>'[Total VF de 2011 a 2015.xls]Plan1'!$B$2:$F$2</c:f>
              <c:numCache>
                <c:formatCode>General</c:formatCode>
                <c:ptCount val="5"/>
                <c:pt idx="0">
                  <c:v>1430</c:v>
                </c:pt>
                <c:pt idx="1">
                  <c:v>913</c:v>
                </c:pt>
                <c:pt idx="2">
                  <c:v>1191</c:v>
                </c:pt>
                <c:pt idx="3">
                  <c:v>1688</c:v>
                </c:pt>
                <c:pt idx="4">
                  <c:v>2068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shape val="box"/>
        <c:axId val="6290048"/>
        <c:axId val="6824320"/>
        <c:axId val="0"/>
      </c:bar3DChart>
      <c:catAx>
        <c:axId val="6290048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 rot="0" vert="horz"/>
          <a:lstStyle/>
          <a:p>
            <a:pPr>
              <a:defRPr/>
            </a:pPr>
            <a:endParaRPr lang="pt-BR"/>
          </a:p>
        </c:txPr>
        <c:crossAx val="6824320"/>
        <c:crosses val="autoZero"/>
        <c:auto val="1"/>
        <c:lblAlgn val="ctr"/>
        <c:lblOffset val="100"/>
        <c:noMultiLvlLbl val="0"/>
      </c:catAx>
      <c:valAx>
        <c:axId val="6824320"/>
        <c:scaling>
          <c:orientation val="minMax"/>
        </c:scaling>
        <c:delete val="1"/>
        <c:axPos val="l"/>
        <c:numFmt formatCode="General" sourceLinked="1"/>
        <c:majorTickMark val="out"/>
        <c:minorTickMark val="none"/>
        <c:tickLblPos val="nextTo"/>
        <c:crossAx val="6290048"/>
        <c:crosses val="autoZero"/>
        <c:crossBetween val="between"/>
      </c:valAx>
      <c:spPr>
        <a:noFill/>
        <a:ln w="25400">
          <a:noFill/>
        </a:ln>
      </c:spPr>
    </c:plotArea>
    <c:plotVisOnly val="1"/>
    <c:dispBlanksAs val="gap"/>
    <c:showDLblsOverMax val="0"/>
  </c:chart>
  <c:txPr>
    <a:bodyPr/>
    <a:lstStyle/>
    <a:p>
      <a:pPr>
        <a:defRPr sz="2000" b="1" i="1" u="none" strike="noStrike" baseline="0">
          <a:solidFill>
            <a:srgbClr val="000000"/>
          </a:solidFill>
          <a:effectLst>
            <a:outerShdw blurRad="38100" dist="38100" dir="2700000" algn="tl">
              <a:srgbClr val="000000">
                <a:alpha val="43137"/>
              </a:srgbClr>
            </a:outerShdw>
          </a:effectLst>
          <a:latin typeface="Calibri"/>
          <a:ea typeface="Calibri"/>
          <a:cs typeface="Calibri"/>
        </a:defRPr>
      </a:pPr>
      <a:endParaRPr lang="pt-BR"/>
    </a:p>
  </c:txPr>
  <c:externalData r:id="rId1">
    <c:autoUpdate val="0"/>
  </c:externalData>
</c:chartSpace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t-BR" smtClean="0"/>
              <a:t>Clique para editar o estilo do subtítulo mestre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08538921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977146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854955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10225251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4" name="Espaço Reservado para Conteúd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5" name="Espaço Reservado para Tex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6" name="Espaço Reservado para Conteúd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7" name="Espaço Reservado para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8" name="Espaço Reservado para Rodapé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9603916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4" name="Espaço Reservado para Rodapé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073831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3" name="Espaço Reservado para Rodapé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596726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Conteúd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3857593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Imagem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t-BR" smtClean="0"/>
              <a:t>Clique para editar o texto mestre</a:t>
            </a:r>
          </a:p>
        </p:txBody>
      </p:sp>
      <p:sp>
        <p:nvSpPr>
          <p:cNvPr id="5" name="Espaço Reservado para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2000323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28759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e texto vertica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271037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 smtClean="0"/>
              <a:t>Clique para editar o título mestre</a:t>
            </a:r>
            <a:endParaRPr lang="pt-BR"/>
          </a:p>
        </p:txBody>
      </p:sp>
      <p:sp>
        <p:nvSpPr>
          <p:cNvPr id="3" name="Espaço Reservado para Tex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 smtClean="0"/>
              <a:t>Clique para editar o texto mestre</a:t>
            </a:r>
          </a:p>
          <a:p>
            <a:pPr lvl="1"/>
            <a:r>
              <a:rPr lang="pt-BR" smtClean="0"/>
              <a:t>Segundo nível</a:t>
            </a:r>
          </a:p>
          <a:p>
            <a:pPr lvl="2"/>
            <a:r>
              <a:rPr lang="pt-BR" smtClean="0"/>
              <a:t>Terceiro nível</a:t>
            </a:r>
          </a:p>
          <a:p>
            <a:pPr lvl="3"/>
            <a:r>
              <a:rPr lang="pt-BR" smtClean="0"/>
              <a:t>Quarto nível</a:t>
            </a:r>
          </a:p>
          <a:p>
            <a:pPr lvl="4"/>
            <a:r>
              <a:rPr lang="pt-BR" smtClean="0"/>
              <a:t>Quinto nível</a:t>
            </a:r>
            <a:endParaRPr lang="pt-BR"/>
          </a:p>
        </p:txBody>
      </p:sp>
      <p:sp>
        <p:nvSpPr>
          <p:cNvPr id="4" name="Espaço Reservado para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5722C4-A73C-4580-8331-DEB5A6E3ED2B}" type="datetimeFigureOut">
              <a:rPr lang="pt-BR" smtClean="0"/>
              <a:pPr/>
              <a:t>17/03/2016</a:t>
            </a:fld>
            <a:endParaRPr lang="pt-BR"/>
          </a:p>
        </p:txBody>
      </p:sp>
      <p:sp>
        <p:nvSpPr>
          <p:cNvPr id="5" name="Espaço Reservado para Rodapé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15DBBD-6DA1-4120-A14F-9BADAA959281}" type="slidenum">
              <a:rPr lang="pt-BR" smtClean="0"/>
              <a:pPr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452734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Gráfico 1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719973271"/>
              </p:ext>
            </p:extLst>
          </p:nvPr>
        </p:nvGraphicFramePr>
        <p:xfrm>
          <a:off x="251520" y="1412776"/>
          <a:ext cx="8496943" cy="468052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3" name="CaixaDeTexto 2"/>
          <p:cNvSpPr txBox="1"/>
          <p:nvPr/>
        </p:nvSpPr>
        <p:spPr>
          <a:xfrm>
            <a:off x="611560" y="260648"/>
            <a:ext cx="8136904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t-BR" sz="3200" b="1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Demonstrativo de Visitas Fiscais</a:t>
            </a:r>
          </a:p>
          <a:p>
            <a:pPr algn="ctr"/>
            <a:r>
              <a:rPr lang="pt-BR" sz="3200" b="1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2011 a 2015</a:t>
            </a:r>
            <a:endParaRPr lang="pt-BR" sz="3200" b="1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42664298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o Office">
  <a:themeElements>
    <a:clrScheme name="Escritório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Escritório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critório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109</TotalTime>
  <Words>17</Words>
  <Application>Microsoft Office PowerPoint</Application>
  <PresentationFormat>Apresentação na tela (4:3)</PresentationFormat>
  <Paragraphs>8</Paragraphs>
  <Slides>1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1</vt:i4>
      </vt:variant>
    </vt:vector>
  </HeadingPairs>
  <TitlesOfParts>
    <vt:vector size="2" baseType="lpstr">
      <vt:lpstr>Tema do Office</vt:lpstr>
      <vt:lpstr>Apresentação do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Coordfiscalizacao</dc:creator>
  <cp:lastModifiedBy>Coordfiscalizacao</cp:lastModifiedBy>
  <cp:revision>9</cp:revision>
  <dcterms:created xsi:type="dcterms:W3CDTF">2016-01-13T16:22:26Z</dcterms:created>
  <dcterms:modified xsi:type="dcterms:W3CDTF">2016-03-17T20:05:01Z</dcterms:modified>
</cp:coreProperties>
</file>